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42" r:id="rId5"/>
    <p:sldId id="384" r:id="rId6"/>
    <p:sldId id="385" r:id="rId7"/>
    <p:sldId id="359" r:id="rId8"/>
    <p:sldId id="373" r:id="rId9"/>
    <p:sldId id="374" r:id="rId10"/>
    <p:sldId id="376" r:id="rId11"/>
    <p:sldId id="375" r:id="rId12"/>
    <p:sldId id="365" r:id="rId13"/>
    <p:sldId id="3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CDFF5"/>
    <a:srgbClr val="E3FBFE"/>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388" autoAdjust="0"/>
  </p:normalViewPr>
  <p:slideViewPr>
    <p:cSldViewPr snapToGrid="0" snapToObjects="1" showGuides="1">
      <p:cViewPr>
        <p:scale>
          <a:sx n="45" d="100"/>
          <a:sy n="45" d="100"/>
        </p:scale>
        <p:origin x="1104" y="11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10/5/2024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206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9262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935072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082C6-19AD-9A43-0EED-B9045D4657C8}"/>
              </a:ext>
            </a:extLst>
          </p:cNvPr>
          <p:cNvPicPr>
            <a:picLocks noChangeAspect="1"/>
          </p:cNvPicPr>
          <p:nvPr/>
        </p:nvPicPr>
        <p:blipFill>
          <a:blip r:embed="rId3"/>
          <a:stretch>
            <a:fillRect/>
          </a:stretch>
        </p:blipFill>
        <p:spPr>
          <a:xfrm>
            <a:off x="-2460811" y="-1364472"/>
            <a:ext cx="16902952" cy="9599673"/>
          </a:xfrm>
          <a:prstGeom prst="rect">
            <a:avLst/>
          </a:prstGeom>
        </p:spPr>
      </p:pic>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025335" y="2343150"/>
            <a:ext cx="9753599" cy="1062990"/>
          </a:xfrm>
        </p:spPr>
        <p:txBody>
          <a:bodyPr anchor="b"/>
          <a:lstStyle/>
          <a:p>
            <a:r>
              <a:rPr lang="en-US" sz="7200" dirty="0" err="1"/>
              <a:t>N</a:t>
            </a:r>
            <a:r>
              <a:rPr lang="en-US" dirty="0" err="1"/>
              <a:t>ext</a:t>
            </a:r>
            <a:r>
              <a:rPr lang="en-US" sz="7200" dirty="0" err="1"/>
              <a:t>G</a:t>
            </a:r>
            <a:r>
              <a:rPr lang="en-US" dirty="0" err="1"/>
              <a:t>En</a:t>
            </a:r>
            <a:r>
              <a:rPr lang="en-US" dirty="0"/>
              <a:t> </a:t>
            </a:r>
            <a:r>
              <a:rPr lang="en-US" sz="7200" dirty="0"/>
              <a:t>B</a:t>
            </a:r>
            <a:r>
              <a:rPr lang="en-US" dirty="0"/>
              <a:t>udgeting </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277747" y="3641746"/>
            <a:ext cx="9248774" cy="2577772"/>
          </a:xfrm>
        </p:spPr>
        <p:txBody>
          <a:bodyPr/>
          <a:lstStyle/>
          <a:p>
            <a:r>
              <a:rPr lang="en-US" sz="2000" dirty="0"/>
              <a:t>Budget Like a Pro, Powered by AI Flow!</a:t>
            </a:r>
          </a:p>
        </p:txBody>
      </p:sp>
      <p:sp>
        <p:nvSpPr>
          <p:cNvPr id="3" name="TextBox 2">
            <a:extLst>
              <a:ext uri="{FF2B5EF4-FFF2-40B4-BE49-F238E27FC236}">
                <a16:creationId xmlns:a16="http://schemas.microsoft.com/office/drawing/2014/main" id="{0545A5AC-7FA6-7561-2F3C-4DAFEDC5027B}"/>
              </a:ext>
            </a:extLst>
          </p:cNvPr>
          <p:cNvSpPr txBox="1"/>
          <p:nvPr/>
        </p:nvSpPr>
        <p:spPr>
          <a:xfrm>
            <a:off x="3368484" y="4311695"/>
            <a:ext cx="5067300" cy="830997"/>
          </a:xfrm>
          <a:prstGeom prst="rect">
            <a:avLst/>
          </a:prstGeom>
          <a:noFill/>
        </p:spPr>
        <p:txBody>
          <a:bodyPr wrap="square" rtlCol="0">
            <a:spAutoFit/>
          </a:bodyPr>
          <a:lstStyle/>
          <a:p>
            <a:pPr algn="ctr"/>
            <a:r>
              <a:rPr lang="en-US" sz="1600" dirty="0">
                <a:solidFill>
                  <a:srgbClr val="1CDFF5"/>
                </a:solidFill>
                <a:latin typeface="+mj-lt"/>
              </a:rPr>
              <a:t>Team : </a:t>
            </a:r>
            <a:r>
              <a:rPr lang="en-US" sz="1600" dirty="0" err="1">
                <a:solidFill>
                  <a:srgbClr val="1CDFF5"/>
                </a:solidFill>
                <a:latin typeface="+mj-lt"/>
              </a:rPr>
              <a:t>InnovateHer</a:t>
            </a:r>
            <a:r>
              <a:rPr lang="en-US" sz="1600" dirty="0">
                <a:solidFill>
                  <a:srgbClr val="1CDFF5"/>
                </a:solidFill>
                <a:latin typeface="+mj-lt"/>
              </a:rPr>
              <a:t> 	Date  : 04-10-2024</a:t>
            </a:r>
          </a:p>
          <a:p>
            <a:pPr algn="ctr"/>
            <a:endParaRPr lang="en-US" sz="1600" dirty="0">
              <a:solidFill>
                <a:srgbClr val="1CDFF5"/>
              </a:solidFill>
              <a:latin typeface="+mj-lt"/>
            </a:endParaRPr>
          </a:p>
          <a:p>
            <a:pPr algn="ctr"/>
            <a:r>
              <a:rPr lang="en-US" sz="1600" dirty="0">
                <a:solidFill>
                  <a:srgbClr val="1CDFF5"/>
                </a:solidFill>
                <a:latin typeface="+mj-lt"/>
              </a:rPr>
              <a:t> </a:t>
            </a:r>
            <a:r>
              <a:rPr lang="en-US" sz="1600" dirty="0"/>
              <a:t>n</a:t>
            </a:r>
            <a:endParaRPr lang="en-IN" sz="1600"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645583" y="2997199"/>
            <a:ext cx="8125884" cy="3687066"/>
          </a:xfrm>
        </p:spPr>
        <p:txBody>
          <a:bodyPr/>
          <a:lstStyle/>
          <a:p>
            <a:r>
              <a:rPr lang="en-US" dirty="0"/>
              <a:t>"</a:t>
            </a:r>
            <a:r>
              <a:rPr lang="en-US" sz="2000" dirty="0"/>
              <a:t>NextGen Budgeting leverages AI and Intel </a:t>
            </a:r>
            <a:r>
              <a:rPr lang="en-US" sz="2000" dirty="0" err="1"/>
              <a:t>OneAPI</a:t>
            </a:r>
            <a:r>
              <a:rPr lang="en-US" sz="2000" dirty="0"/>
              <a:t> to empower users with intelligent financial management and informed decision-making.“</a:t>
            </a:r>
          </a:p>
          <a:p>
            <a:endParaRPr lang="en-US" dirty="0"/>
          </a:p>
          <a:p>
            <a:r>
              <a:rPr lang="en-US" dirty="0"/>
              <a:t>From Team </a:t>
            </a:r>
            <a:r>
              <a:rPr lang="en-US" dirty="0" err="1"/>
              <a:t>InnovateHer</a:t>
            </a:r>
            <a:r>
              <a:rPr lang="en-US" dirty="0"/>
              <a:t>,</a:t>
            </a:r>
          </a:p>
          <a:p>
            <a:r>
              <a:rPr lang="en-US" dirty="0"/>
              <a:t>Mega </a:t>
            </a:r>
            <a:r>
              <a:rPr lang="en-US" dirty="0" err="1"/>
              <a:t>Varsitaa</a:t>
            </a:r>
            <a:endParaRPr lang="en-US" dirty="0"/>
          </a:p>
          <a:p>
            <a:r>
              <a:rPr lang="en-US" dirty="0" err="1"/>
              <a:t>Mathivathani</a:t>
            </a:r>
            <a:endParaRPr lang="en-US" dirty="0"/>
          </a:p>
          <a:p>
            <a:r>
              <a:rPr lang="en-US" dirty="0"/>
              <a:t>Dharshanaa</a:t>
            </a:r>
          </a:p>
          <a:p>
            <a:endParaRPr lang="en-US" dirty="0"/>
          </a:p>
        </p:txBody>
      </p:sp>
    </p:spTree>
    <p:extLst>
      <p:ext uri="{BB962C8B-B14F-4D97-AF65-F5344CB8AC3E}">
        <p14:creationId xmlns:p14="http://schemas.microsoft.com/office/powerpoint/2010/main" val="239546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082C6-19AD-9A43-0EED-B9045D4657C8}"/>
              </a:ext>
            </a:extLst>
          </p:cNvPr>
          <p:cNvPicPr>
            <a:picLocks noChangeAspect="1"/>
          </p:cNvPicPr>
          <p:nvPr/>
        </p:nvPicPr>
        <p:blipFill>
          <a:blip r:embed="rId3"/>
          <a:stretch>
            <a:fillRect/>
          </a:stretch>
        </p:blipFill>
        <p:spPr>
          <a:xfrm rot="10800000">
            <a:off x="-2460811" y="-1364472"/>
            <a:ext cx="16902952" cy="9599673"/>
          </a:xfrm>
          <a:prstGeom prst="rect">
            <a:avLst/>
          </a:prstGeom>
        </p:spPr>
      </p:pic>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025335" y="2343150"/>
            <a:ext cx="9753599" cy="1062990"/>
          </a:xfrm>
        </p:spPr>
        <p:txBody>
          <a:bodyPr anchor="b"/>
          <a:lstStyle/>
          <a:p>
            <a:r>
              <a:rPr lang="en-US" sz="7200" dirty="0" err="1"/>
              <a:t>N</a:t>
            </a:r>
            <a:r>
              <a:rPr lang="en-US" dirty="0" err="1"/>
              <a:t>ext</a:t>
            </a:r>
            <a:r>
              <a:rPr lang="en-US" sz="7200" dirty="0" err="1"/>
              <a:t>G</a:t>
            </a:r>
            <a:r>
              <a:rPr lang="en-US" dirty="0" err="1"/>
              <a:t>En</a:t>
            </a:r>
            <a:r>
              <a:rPr lang="en-US" dirty="0"/>
              <a:t> </a:t>
            </a:r>
            <a:r>
              <a:rPr lang="en-US" sz="7200" dirty="0"/>
              <a:t>B</a:t>
            </a:r>
            <a:r>
              <a:rPr lang="en-US" dirty="0"/>
              <a:t>udgeting </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277747" y="3641746"/>
            <a:ext cx="9248774" cy="2577772"/>
          </a:xfrm>
        </p:spPr>
        <p:txBody>
          <a:bodyPr/>
          <a:lstStyle/>
          <a:p>
            <a:r>
              <a:rPr lang="en-US" sz="2000" dirty="0"/>
              <a:t>Budget Like a Pro, Powered by AI Flow!</a:t>
            </a:r>
          </a:p>
        </p:txBody>
      </p:sp>
      <p:sp>
        <p:nvSpPr>
          <p:cNvPr id="3" name="TextBox 2">
            <a:extLst>
              <a:ext uri="{FF2B5EF4-FFF2-40B4-BE49-F238E27FC236}">
                <a16:creationId xmlns:a16="http://schemas.microsoft.com/office/drawing/2014/main" id="{0545A5AC-7FA6-7561-2F3C-4DAFEDC5027B}"/>
              </a:ext>
            </a:extLst>
          </p:cNvPr>
          <p:cNvSpPr txBox="1"/>
          <p:nvPr/>
        </p:nvSpPr>
        <p:spPr>
          <a:xfrm>
            <a:off x="3368484" y="4311695"/>
            <a:ext cx="5067300" cy="830997"/>
          </a:xfrm>
          <a:prstGeom prst="rect">
            <a:avLst/>
          </a:prstGeom>
          <a:noFill/>
        </p:spPr>
        <p:txBody>
          <a:bodyPr wrap="square" rtlCol="0">
            <a:spAutoFit/>
          </a:bodyPr>
          <a:lstStyle/>
          <a:p>
            <a:pPr algn="ctr"/>
            <a:r>
              <a:rPr lang="en-US" sz="1600" dirty="0">
                <a:solidFill>
                  <a:srgbClr val="1CDFF5"/>
                </a:solidFill>
                <a:latin typeface="+mj-lt"/>
              </a:rPr>
              <a:t>Team : </a:t>
            </a:r>
            <a:r>
              <a:rPr lang="en-US" sz="1600" dirty="0" err="1">
                <a:solidFill>
                  <a:srgbClr val="1CDFF5"/>
                </a:solidFill>
                <a:latin typeface="+mj-lt"/>
              </a:rPr>
              <a:t>InnovateHer</a:t>
            </a:r>
            <a:r>
              <a:rPr lang="en-US" sz="1600" dirty="0">
                <a:solidFill>
                  <a:srgbClr val="1CDFF5"/>
                </a:solidFill>
                <a:latin typeface="+mj-lt"/>
              </a:rPr>
              <a:t> 	Date  : 04-10-2024</a:t>
            </a:r>
          </a:p>
          <a:p>
            <a:pPr algn="ctr"/>
            <a:endParaRPr lang="en-US" sz="1600" dirty="0">
              <a:solidFill>
                <a:srgbClr val="1CDFF5"/>
              </a:solidFill>
              <a:latin typeface="+mj-lt"/>
            </a:endParaRPr>
          </a:p>
          <a:p>
            <a:pPr algn="ctr"/>
            <a:r>
              <a:rPr lang="en-US" sz="1600" dirty="0">
                <a:solidFill>
                  <a:srgbClr val="1CDFF5"/>
                </a:solidFill>
                <a:latin typeface="+mj-lt"/>
              </a:rPr>
              <a:t> </a:t>
            </a:r>
            <a:r>
              <a:rPr lang="en-US" sz="1600" dirty="0"/>
              <a:t>n</a:t>
            </a:r>
            <a:endParaRPr lang="en-IN" sz="1600" dirty="0"/>
          </a:p>
        </p:txBody>
      </p:sp>
    </p:spTree>
    <p:extLst>
      <p:ext uri="{BB962C8B-B14F-4D97-AF65-F5344CB8AC3E}">
        <p14:creationId xmlns:p14="http://schemas.microsoft.com/office/powerpoint/2010/main" val="118062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
        <p159:morph option="byObject"/>
      </p:transition>
    </mc:Choice>
    <mc:Fallback xmlns="">
      <p:transition spd="slow" advClick="0" advTm="2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082C6-19AD-9A43-0EED-B9045D4657C8}"/>
              </a:ext>
            </a:extLst>
          </p:cNvPr>
          <p:cNvPicPr>
            <a:picLocks noChangeAspect="1"/>
          </p:cNvPicPr>
          <p:nvPr/>
        </p:nvPicPr>
        <p:blipFill>
          <a:blip r:embed="rId3"/>
          <a:stretch>
            <a:fillRect/>
          </a:stretch>
        </p:blipFill>
        <p:spPr>
          <a:xfrm rot="10800000">
            <a:off x="-5" y="-114300"/>
            <a:ext cx="12192001" cy="7071580"/>
          </a:xfrm>
          <a:prstGeom prst="rect">
            <a:avLst/>
          </a:prstGeom>
        </p:spPr>
      </p:pic>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025335" y="2343150"/>
            <a:ext cx="9753599" cy="1062990"/>
          </a:xfrm>
        </p:spPr>
        <p:txBody>
          <a:bodyPr anchor="b"/>
          <a:lstStyle/>
          <a:p>
            <a:r>
              <a:rPr lang="en-US" sz="7200" dirty="0" err="1"/>
              <a:t>N</a:t>
            </a:r>
            <a:r>
              <a:rPr lang="en-US" dirty="0" err="1"/>
              <a:t>ext</a:t>
            </a:r>
            <a:r>
              <a:rPr lang="en-US" sz="7200" dirty="0" err="1"/>
              <a:t>G</a:t>
            </a:r>
            <a:r>
              <a:rPr lang="en-US" dirty="0" err="1"/>
              <a:t>En</a:t>
            </a:r>
            <a:r>
              <a:rPr lang="en-US" dirty="0"/>
              <a:t> </a:t>
            </a:r>
            <a:r>
              <a:rPr lang="en-US" sz="7200" dirty="0"/>
              <a:t>B</a:t>
            </a:r>
            <a:r>
              <a:rPr lang="en-US" dirty="0"/>
              <a:t>udgeting </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277747" y="3641746"/>
            <a:ext cx="9248774" cy="2577772"/>
          </a:xfrm>
        </p:spPr>
        <p:txBody>
          <a:bodyPr/>
          <a:lstStyle/>
          <a:p>
            <a:r>
              <a:rPr lang="en-US" sz="2000" dirty="0"/>
              <a:t>Budget Like a Pro, Powered by AI Flow!</a:t>
            </a:r>
          </a:p>
        </p:txBody>
      </p:sp>
      <p:sp>
        <p:nvSpPr>
          <p:cNvPr id="3" name="TextBox 2">
            <a:extLst>
              <a:ext uri="{FF2B5EF4-FFF2-40B4-BE49-F238E27FC236}">
                <a16:creationId xmlns:a16="http://schemas.microsoft.com/office/drawing/2014/main" id="{0545A5AC-7FA6-7561-2F3C-4DAFEDC5027B}"/>
              </a:ext>
            </a:extLst>
          </p:cNvPr>
          <p:cNvSpPr txBox="1"/>
          <p:nvPr/>
        </p:nvSpPr>
        <p:spPr>
          <a:xfrm>
            <a:off x="3368484" y="4311695"/>
            <a:ext cx="5067300" cy="830997"/>
          </a:xfrm>
          <a:prstGeom prst="rect">
            <a:avLst/>
          </a:prstGeom>
          <a:noFill/>
        </p:spPr>
        <p:txBody>
          <a:bodyPr wrap="square" rtlCol="0">
            <a:spAutoFit/>
          </a:bodyPr>
          <a:lstStyle/>
          <a:p>
            <a:pPr algn="ctr"/>
            <a:r>
              <a:rPr lang="en-US" sz="1600" dirty="0">
                <a:solidFill>
                  <a:srgbClr val="1CDFF5"/>
                </a:solidFill>
                <a:latin typeface="+mj-lt"/>
              </a:rPr>
              <a:t>Team : </a:t>
            </a:r>
            <a:r>
              <a:rPr lang="en-US" sz="1600" dirty="0" err="1">
                <a:solidFill>
                  <a:srgbClr val="1CDFF5"/>
                </a:solidFill>
                <a:latin typeface="+mj-lt"/>
              </a:rPr>
              <a:t>InnovateHer</a:t>
            </a:r>
            <a:r>
              <a:rPr lang="en-US" sz="1600" dirty="0">
                <a:solidFill>
                  <a:srgbClr val="1CDFF5"/>
                </a:solidFill>
                <a:latin typeface="+mj-lt"/>
              </a:rPr>
              <a:t> 	Date  : 04-10-2024</a:t>
            </a:r>
          </a:p>
          <a:p>
            <a:pPr algn="ctr"/>
            <a:endParaRPr lang="en-US" sz="1600" dirty="0">
              <a:solidFill>
                <a:srgbClr val="1CDFF5"/>
              </a:solidFill>
              <a:latin typeface="+mj-lt"/>
            </a:endParaRPr>
          </a:p>
          <a:p>
            <a:pPr algn="ctr"/>
            <a:r>
              <a:rPr lang="en-US" sz="1600" dirty="0">
                <a:solidFill>
                  <a:srgbClr val="1CDFF5"/>
                </a:solidFill>
                <a:latin typeface="+mj-lt"/>
              </a:rPr>
              <a:t> </a:t>
            </a:r>
            <a:r>
              <a:rPr lang="en-US" sz="1600" dirty="0"/>
              <a:t>n</a:t>
            </a:r>
            <a:endParaRPr lang="en-IN" sz="1600" dirty="0"/>
          </a:p>
        </p:txBody>
      </p:sp>
    </p:spTree>
    <p:extLst>
      <p:ext uri="{BB962C8B-B14F-4D97-AF65-F5344CB8AC3E}">
        <p14:creationId xmlns:p14="http://schemas.microsoft.com/office/powerpoint/2010/main" val="3662884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IN" dirty="0"/>
              <a:t>Project Overview</a:t>
            </a:r>
            <a:endParaRPr lang="en-US" dirty="0"/>
          </a:p>
        </p:txBody>
      </p:sp>
      <p:pic>
        <p:nvPicPr>
          <p:cNvPr id="3" name="Picture 2">
            <a:extLst>
              <a:ext uri="{FF2B5EF4-FFF2-40B4-BE49-F238E27FC236}">
                <a16:creationId xmlns:a16="http://schemas.microsoft.com/office/drawing/2014/main" id="{B898BCB0-3022-BED5-B2B2-22FD8D8AF7CB}"/>
              </a:ext>
            </a:extLst>
          </p:cNvPr>
          <p:cNvPicPr>
            <a:picLocks noChangeAspect="1"/>
          </p:cNvPicPr>
          <p:nvPr/>
        </p:nvPicPr>
        <p:blipFill>
          <a:blip r:embed="rId3">
            <a:alphaModFix amt="50000"/>
          </a:blip>
          <a:srcRect l="13912"/>
          <a:stretch/>
        </p:blipFill>
        <p:spPr>
          <a:xfrm>
            <a:off x="6179126" y="0"/>
            <a:ext cx="6012873" cy="6972300"/>
          </a:xfrm>
          <a:prstGeom prst="rect">
            <a:avLst/>
          </a:prstGeom>
        </p:spPr>
      </p:pic>
      <p:sp>
        <p:nvSpPr>
          <p:cNvPr id="5" name="Rectangle 2">
            <a:extLst>
              <a:ext uri="{FF2B5EF4-FFF2-40B4-BE49-F238E27FC236}">
                <a16:creationId xmlns:a16="http://schemas.microsoft.com/office/drawing/2014/main" id="{D9E7B03C-5084-2DC3-7431-42E10F83642D}"/>
              </a:ext>
            </a:extLst>
          </p:cNvPr>
          <p:cNvSpPr>
            <a:spLocks noChangeArrowheads="1"/>
          </p:cNvSpPr>
          <p:nvPr/>
        </p:nvSpPr>
        <p:spPr bwMode="auto">
          <a:xfrm>
            <a:off x="578715" y="3017127"/>
            <a:ext cx="5332987"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3">
                    <a:lumMod val="60000"/>
                    <a:lumOff val="40000"/>
                  </a:schemeClr>
                </a:solidFill>
                <a:effectLst/>
              </a:rPr>
              <a:t>NextGen Budgeting</a:t>
            </a:r>
            <a:r>
              <a:rPr kumimoji="0" lang="en-US" altLang="en-US" sz="1600" b="0" i="0" u="none" strike="noStrike" cap="none" normalizeH="0" baseline="0" dirty="0">
                <a:ln>
                  <a:noFill/>
                </a:ln>
                <a:solidFill>
                  <a:schemeClr val="accent3">
                    <a:lumMod val="60000"/>
                    <a:lumOff val="40000"/>
                  </a:schemeClr>
                </a:solidFill>
                <a:effectLst/>
              </a:rPr>
              <a:t> is an AI-powered web platform that uses models like Linear Regression and Hugging Face to predict and optimize monthly budgets.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accent3">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3">
                    <a:lumMod val="60000"/>
                    <a:lumOff val="40000"/>
                  </a:schemeClr>
                </a:solidFill>
                <a:effectLst/>
              </a:rPr>
              <a:t>It automates expense tracking, calculates savings, and provides personalized financial insights,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3">
                    <a:lumMod val="60000"/>
                    <a:lumOff val="40000"/>
                  </a:schemeClr>
                </a:solidFill>
                <a:effectLst/>
              </a:rPr>
              <a:t>Including investment recommendations and goal tracking.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accent3">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3">
                    <a:lumMod val="60000"/>
                    <a:lumOff val="40000"/>
                  </a:schemeClr>
                </a:solidFill>
                <a:effectLst/>
              </a:rPr>
              <a:t>The platform also features integrated charity options for effortless giving.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1CDFF5"/>
              </a:solidFill>
              <a:effectLst/>
              <a:latin typeface="Arial" panose="020B0604020202020204" pitchFamily="34" charset="0"/>
            </a:endParaRPr>
          </a:p>
        </p:txBody>
      </p:sp>
    </p:spTree>
    <p:extLst>
      <p:ext uri="{BB962C8B-B14F-4D97-AF65-F5344CB8AC3E}">
        <p14:creationId xmlns:p14="http://schemas.microsoft.com/office/powerpoint/2010/main" val="146015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1542101" y="735417"/>
            <a:ext cx="11562303" cy="2387865"/>
          </a:xfrm>
        </p:spPr>
        <p:txBody>
          <a:bodyPr/>
          <a:lstStyle/>
          <a:p>
            <a:r>
              <a:rPr lang="en-US" dirty="0"/>
              <a:t>Preprocessing:</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cxnSp>
        <p:nvCxnSpPr>
          <p:cNvPr id="9" name="Straight Arrow Connector 8">
            <a:extLst>
              <a:ext uri="{FF2B5EF4-FFF2-40B4-BE49-F238E27FC236}">
                <a16:creationId xmlns:a16="http://schemas.microsoft.com/office/drawing/2014/main" id="{C8A8E729-FABD-F208-6E0D-8F78F4F5F7AB}"/>
              </a:ext>
            </a:extLst>
          </p:cNvPr>
          <p:cNvCxnSpPr>
            <a:cxnSpLocks/>
          </p:cNvCxnSpPr>
          <p:nvPr/>
        </p:nvCxnSpPr>
        <p:spPr>
          <a:xfrm>
            <a:off x="8318037" y="2045851"/>
            <a:ext cx="0" cy="550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E75F509-CD3E-3443-A3B7-C3231C81CFBB}"/>
              </a:ext>
            </a:extLst>
          </p:cNvPr>
          <p:cNvCxnSpPr>
            <a:cxnSpLocks/>
          </p:cNvCxnSpPr>
          <p:nvPr/>
        </p:nvCxnSpPr>
        <p:spPr>
          <a:xfrm>
            <a:off x="8357366" y="4305785"/>
            <a:ext cx="0" cy="550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2">
            <a:extLst>
              <a:ext uri="{FF2B5EF4-FFF2-40B4-BE49-F238E27FC236}">
                <a16:creationId xmlns:a16="http://schemas.microsoft.com/office/drawing/2014/main" id="{20D17F1A-6346-F4E7-A3D1-3B42FED19212}"/>
              </a:ext>
            </a:extLst>
          </p:cNvPr>
          <p:cNvSpPr txBox="1"/>
          <p:nvPr/>
        </p:nvSpPr>
        <p:spPr>
          <a:xfrm>
            <a:off x="8874493" y="2414445"/>
            <a:ext cx="511276"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FFFF"/>
                </a:solidFill>
              </a:rPr>
              <a:t>+</a:t>
            </a:r>
            <a:endParaRPr lang="en-IN" sz="2800" dirty="0">
              <a:solidFill>
                <a:srgbClr val="FFFFFF"/>
              </a:solidFill>
            </a:endParaRPr>
          </a:p>
        </p:txBody>
      </p:sp>
      <p:sp>
        <p:nvSpPr>
          <p:cNvPr id="30" name="Rectangle: Rounded Corners 29">
            <a:extLst>
              <a:ext uri="{FF2B5EF4-FFF2-40B4-BE49-F238E27FC236}">
                <a16:creationId xmlns:a16="http://schemas.microsoft.com/office/drawing/2014/main" id="{10F176E9-3887-817E-E738-3E4A6D3402DD}"/>
              </a:ext>
            </a:extLst>
          </p:cNvPr>
          <p:cNvSpPr/>
          <p:nvPr/>
        </p:nvSpPr>
        <p:spPr>
          <a:xfrm>
            <a:off x="10001877" y="2105377"/>
            <a:ext cx="1654976" cy="1047680"/>
          </a:xfrm>
          <a:prstGeom prst="roundRect">
            <a:avLst/>
          </a:prstGeom>
          <a:solidFill>
            <a:srgbClr val="632B8D"/>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User’s Current </a:t>
            </a:r>
          </a:p>
          <a:p>
            <a:pPr algn="ctr"/>
            <a:r>
              <a:rPr lang="en-US" dirty="0"/>
              <a:t>Total Budget</a:t>
            </a:r>
            <a:endParaRPr lang="en-IN" dirty="0"/>
          </a:p>
        </p:txBody>
      </p:sp>
      <p:sp>
        <p:nvSpPr>
          <p:cNvPr id="31" name="Rectangle: Rounded Corners 30">
            <a:extLst>
              <a:ext uri="{FF2B5EF4-FFF2-40B4-BE49-F238E27FC236}">
                <a16:creationId xmlns:a16="http://schemas.microsoft.com/office/drawing/2014/main" id="{E9F031E5-2929-A429-05A5-C263100434B7}"/>
              </a:ext>
            </a:extLst>
          </p:cNvPr>
          <p:cNvSpPr/>
          <p:nvPr/>
        </p:nvSpPr>
        <p:spPr>
          <a:xfrm>
            <a:off x="8909039" y="3812319"/>
            <a:ext cx="2014750" cy="911568"/>
          </a:xfrm>
          <a:prstGeom prst="roundRect">
            <a:avLst/>
          </a:prstGeom>
          <a:solidFill>
            <a:srgbClr val="AC088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DistillBert</a:t>
            </a:r>
            <a:r>
              <a:rPr lang="en-US" dirty="0"/>
              <a:t> Model</a:t>
            </a:r>
          </a:p>
        </p:txBody>
      </p:sp>
      <p:sp>
        <p:nvSpPr>
          <p:cNvPr id="32" name="Rectangle: Rounded Corners 31">
            <a:extLst>
              <a:ext uri="{FF2B5EF4-FFF2-40B4-BE49-F238E27FC236}">
                <a16:creationId xmlns:a16="http://schemas.microsoft.com/office/drawing/2014/main" id="{AF2FF528-6971-3940-5468-78F9F166EDA9}"/>
              </a:ext>
            </a:extLst>
          </p:cNvPr>
          <p:cNvSpPr/>
          <p:nvPr/>
        </p:nvSpPr>
        <p:spPr>
          <a:xfrm>
            <a:off x="9166742" y="5219372"/>
            <a:ext cx="1578002" cy="938588"/>
          </a:xfrm>
          <a:prstGeom prst="roundRect">
            <a:avLst/>
          </a:prstGeom>
          <a:solidFill>
            <a:srgbClr val="632B8D"/>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a:t>
            </a:r>
          </a:p>
          <a:p>
            <a:pPr algn="ctr"/>
            <a:r>
              <a:rPr lang="en-US" dirty="0"/>
              <a:t>Budget plan</a:t>
            </a:r>
            <a:endParaRPr lang="en-IN" dirty="0"/>
          </a:p>
        </p:txBody>
      </p:sp>
      <p:cxnSp>
        <p:nvCxnSpPr>
          <p:cNvPr id="33" name="Straight Arrow Connector 32">
            <a:extLst>
              <a:ext uri="{FF2B5EF4-FFF2-40B4-BE49-F238E27FC236}">
                <a16:creationId xmlns:a16="http://schemas.microsoft.com/office/drawing/2014/main" id="{03083C3F-0967-B610-74FC-6978E8D8905B}"/>
              </a:ext>
            </a:extLst>
          </p:cNvPr>
          <p:cNvCxnSpPr>
            <a:cxnSpLocks/>
          </p:cNvCxnSpPr>
          <p:nvPr/>
        </p:nvCxnSpPr>
        <p:spPr>
          <a:xfrm>
            <a:off x="10001877" y="3474142"/>
            <a:ext cx="0" cy="28310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a:extLst>
              <a:ext uri="{FF2B5EF4-FFF2-40B4-BE49-F238E27FC236}">
                <a16:creationId xmlns:a16="http://schemas.microsoft.com/office/drawing/2014/main" id="{65487DAE-5FEA-6B4C-F453-4BC3F4E3D9EF}"/>
              </a:ext>
            </a:extLst>
          </p:cNvPr>
          <p:cNvCxnSpPr>
            <a:cxnSpLocks/>
          </p:cNvCxnSpPr>
          <p:nvPr/>
        </p:nvCxnSpPr>
        <p:spPr>
          <a:xfrm>
            <a:off x="9955743" y="4818998"/>
            <a:ext cx="0" cy="35256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Rectangle: Rounded Corners 34">
            <a:extLst>
              <a:ext uri="{FF2B5EF4-FFF2-40B4-BE49-F238E27FC236}">
                <a16:creationId xmlns:a16="http://schemas.microsoft.com/office/drawing/2014/main" id="{49DC3C98-6AD9-D7F1-7B4C-35B9985E0213}"/>
              </a:ext>
            </a:extLst>
          </p:cNvPr>
          <p:cNvSpPr/>
          <p:nvPr/>
        </p:nvSpPr>
        <p:spPr>
          <a:xfrm>
            <a:off x="8095817" y="2061370"/>
            <a:ext cx="1654976" cy="1047680"/>
          </a:xfrm>
          <a:prstGeom prst="roundRect">
            <a:avLst/>
          </a:prstGeom>
          <a:solidFill>
            <a:srgbClr val="632B8D"/>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Predicted Expense</a:t>
            </a:r>
            <a:endParaRPr lang="en-IN" dirty="0"/>
          </a:p>
        </p:txBody>
      </p:sp>
      <p:sp>
        <p:nvSpPr>
          <p:cNvPr id="36" name="TextBox 35">
            <a:extLst>
              <a:ext uri="{FF2B5EF4-FFF2-40B4-BE49-F238E27FC236}">
                <a16:creationId xmlns:a16="http://schemas.microsoft.com/office/drawing/2014/main" id="{381B47F6-546B-EE30-8F8F-5F6B2D5C6C7B}"/>
              </a:ext>
            </a:extLst>
          </p:cNvPr>
          <p:cNvSpPr txBox="1"/>
          <p:nvPr/>
        </p:nvSpPr>
        <p:spPr>
          <a:xfrm>
            <a:off x="211027" y="1551275"/>
            <a:ext cx="511276" cy="523220"/>
          </a:xfrm>
          <a:prstGeom prst="rect">
            <a:avLst/>
          </a:prstGeom>
          <a:noFill/>
        </p:spPr>
        <p:txBody>
          <a:bodyPr wrap="square" rtlCol="0">
            <a:spAutoFit/>
          </a:bodyPr>
          <a:lstStyle/>
          <a:p>
            <a:r>
              <a:rPr lang="en-US" sz="2800" dirty="0">
                <a:solidFill>
                  <a:schemeClr val="accent1">
                    <a:lumMod val="60000"/>
                    <a:lumOff val="40000"/>
                  </a:schemeClr>
                </a:solidFill>
              </a:rPr>
              <a:t>+</a:t>
            </a:r>
            <a:endParaRPr lang="en-IN" sz="2800" dirty="0">
              <a:solidFill>
                <a:schemeClr val="accent1">
                  <a:lumMod val="60000"/>
                  <a:lumOff val="40000"/>
                </a:schemeClr>
              </a:solidFill>
            </a:endParaRPr>
          </a:p>
        </p:txBody>
      </p:sp>
      <p:sp>
        <p:nvSpPr>
          <p:cNvPr id="39" name="Rectangle: Rounded Corners 38">
            <a:extLst>
              <a:ext uri="{FF2B5EF4-FFF2-40B4-BE49-F238E27FC236}">
                <a16:creationId xmlns:a16="http://schemas.microsoft.com/office/drawing/2014/main" id="{96CE570F-2BF4-FC2B-5450-440EECA1489F}"/>
              </a:ext>
            </a:extLst>
          </p:cNvPr>
          <p:cNvSpPr/>
          <p:nvPr/>
        </p:nvSpPr>
        <p:spPr>
          <a:xfrm>
            <a:off x="581812" y="2199643"/>
            <a:ext cx="2119910" cy="850646"/>
          </a:xfrm>
          <a:prstGeom prst="roundRect">
            <a:avLst/>
          </a:prstGeom>
          <a:solidFill>
            <a:srgbClr val="632B8D"/>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Previous Month Expenses</a:t>
            </a:r>
            <a:endParaRPr lang="en-IN" dirty="0"/>
          </a:p>
        </p:txBody>
      </p:sp>
      <p:sp>
        <p:nvSpPr>
          <p:cNvPr id="40" name="Rectangle: Rounded Corners 39">
            <a:extLst>
              <a:ext uri="{FF2B5EF4-FFF2-40B4-BE49-F238E27FC236}">
                <a16:creationId xmlns:a16="http://schemas.microsoft.com/office/drawing/2014/main" id="{04373316-07A7-E442-3E89-20F38DC72AC6}"/>
              </a:ext>
            </a:extLst>
          </p:cNvPr>
          <p:cNvSpPr/>
          <p:nvPr/>
        </p:nvSpPr>
        <p:spPr>
          <a:xfrm>
            <a:off x="581812" y="3956433"/>
            <a:ext cx="2119910" cy="850646"/>
          </a:xfrm>
          <a:prstGeom prst="roundRect">
            <a:avLst/>
          </a:prstGeom>
          <a:solidFill>
            <a:srgbClr val="AC088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Predictive model</a:t>
            </a:r>
          </a:p>
          <a:p>
            <a:pPr algn="ctr"/>
            <a:r>
              <a:rPr lang="en-US" dirty="0"/>
              <a:t>(Linear regression)</a:t>
            </a:r>
            <a:endParaRPr lang="en-IN" dirty="0"/>
          </a:p>
        </p:txBody>
      </p:sp>
      <p:sp>
        <p:nvSpPr>
          <p:cNvPr id="41" name="Rectangle: Rounded Corners 40">
            <a:extLst>
              <a:ext uri="{FF2B5EF4-FFF2-40B4-BE49-F238E27FC236}">
                <a16:creationId xmlns:a16="http://schemas.microsoft.com/office/drawing/2014/main" id="{7AC40B1F-4ABF-2EAC-D206-1D0A17C2E207}"/>
              </a:ext>
            </a:extLst>
          </p:cNvPr>
          <p:cNvSpPr/>
          <p:nvPr/>
        </p:nvSpPr>
        <p:spPr>
          <a:xfrm>
            <a:off x="785454" y="5444179"/>
            <a:ext cx="2021312" cy="762070"/>
          </a:xfrm>
          <a:prstGeom prst="roundRect">
            <a:avLst/>
          </a:prstGeom>
          <a:solidFill>
            <a:srgbClr val="632B8D"/>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Predicted next Month Expenses</a:t>
            </a:r>
            <a:endParaRPr lang="en-IN" dirty="0"/>
          </a:p>
        </p:txBody>
      </p:sp>
      <p:cxnSp>
        <p:nvCxnSpPr>
          <p:cNvPr id="42" name="Straight Arrow Connector 41">
            <a:extLst>
              <a:ext uri="{FF2B5EF4-FFF2-40B4-BE49-F238E27FC236}">
                <a16:creationId xmlns:a16="http://schemas.microsoft.com/office/drawing/2014/main" id="{CA87089C-220B-3370-1B59-9D3C6F5C66DE}"/>
              </a:ext>
            </a:extLst>
          </p:cNvPr>
          <p:cNvCxnSpPr>
            <a:cxnSpLocks/>
          </p:cNvCxnSpPr>
          <p:nvPr/>
        </p:nvCxnSpPr>
        <p:spPr>
          <a:xfrm>
            <a:off x="1729580" y="3216614"/>
            <a:ext cx="0" cy="45438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3" name="Straight Arrow Connector 42">
            <a:extLst>
              <a:ext uri="{FF2B5EF4-FFF2-40B4-BE49-F238E27FC236}">
                <a16:creationId xmlns:a16="http://schemas.microsoft.com/office/drawing/2014/main" id="{4944DF5A-DEEA-A3E8-DE74-326C04D7B3DE}"/>
              </a:ext>
            </a:extLst>
          </p:cNvPr>
          <p:cNvCxnSpPr>
            <a:cxnSpLocks/>
          </p:cNvCxnSpPr>
          <p:nvPr/>
        </p:nvCxnSpPr>
        <p:spPr>
          <a:xfrm>
            <a:off x="1789249" y="4876400"/>
            <a:ext cx="0" cy="45438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6" name="TextBox 45">
            <a:extLst>
              <a:ext uri="{FF2B5EF4-FFF2-40B4-BE49-F238E27FC236}">
                <a16:creationId xmlns:a16="http://schemas.microsoft.com/office/drawing/2014/main" id="{21D39066-B257-8D03-9C97-74A9BC80355B}"/>
              </a:ext>
            </a:extLst>
          </p:cNvPr>
          <p:cNvSpPr txBox="1"/>
          <p:nvPr/>
        </p:nvSpPr>
        <p:spPr>
          <a:xfrm>
            <a:off x="3250784" y="1940496"/>
            <a:ext cx="5114442" cy="4770537"/>
          </a:xfrm>
          <a:prstGeom prst="rect">
            <a:avLst/>
          </a:prstGeom>
          <a:noFill/>
        </p:spPr>
        <p:txBody>
          <a:bodyPr wrap="square" rtlCol="0">
            <a:spAutoFit/>
          </a:bodyPr>
          <a:lstStyle/>
          <a:p>
            <a:pPr>
              <a:buFont typeface="+mj-lt"/>
              <a:buAutoNum type="arabicPeriod"/>
            </a:pPr>
            <a:r>
              <a:rPr lang="en-US" sz="1600" b="1" dirty="0">
                <a:solidFill>
                  <a:schemeClr val="accent3">
                    <a:lumMod val="40000"/>
                    <a:lumOff val="60000"/>
                  </a:schemeClr>
                </a:solidFill>
              </a:rPr>
              <a:t>Category Mapping</a:t>
            </a:r>
            <a:r>
              <a:rPr lang="en-US" sz="1600" dirty="0">
                <a:solidFill>
                  <a:schemeClr val="accent3">
                    <a:lumMod val="40000"/>
                    <a:lumOff val="60000"/>
                  </a:schemeClr>
                </a:solidFill>
              </a:rPr>
              <a:t>: Categories were structured as dictionary keys, with columns assigned as values.</a:t>
            </a:r>
          </a:p>
          <a:p>
            <a:pPr>
              <a:buFont typeface="+mj-lt"/>
              <a:buAutoNum type="arabicPeriod"/>
            </a:pPr>
            <a:endParaRPr lang="en-US" sz="1600" dirty="0">
              <a:solidFill>
                <a:schemeClr val="accent3">
                  <a:lumMod val="40000"/>
                  <a:lumOff val="60000"/>
                </a:schemeClr>
              </a:solidFill>
            </a:endParaRPr>
          </a:p>
          <a:p>
            <a:pPr>
              <a:buFont typeface="+mj-lt"/>
              <a:buAutoNum type="arabicPeriod"/>
            </a:pPr>
            <a:r>
              <a:rPr lang="en-US" sz="1600" b="1" dirty="0">
                <a:solidFill>
                  <a:schemeClr val="accent3">
                    <a:lumMod val="40000"/>
                    <a:lumOff val="60000"/>
                  </a:schemeClr>
                </a:solidFill>
              </a:rPr>
              <a:t>Age Conversion</a:t>
            </a:r>
            <a:r>
              <a:rPr lang="en-US" sz="1600" dirty="0">
                <a:solidFill>
                  <a:schemeClr val="accent3">
                    <a:lumMod val="40000"/>
                    <a:lumOff val="60000"/>
                  </a:schemeClr>
                </a:solidFill>
              </a:rPr>
              <a:t>: Age groups, initially categorical, were converted to numerical values.</a:t>
            </a:r>
          </a:p>
          <a:p>
            <a:pPr>
              <a:buFont typeface="+mj-lt"/>
              <a:buAutoNum type="arabicPeriod"/>
            </a:pPr>
            <a:endParaRPr lang="en-US" sz="1600" dirty="0">
              <a:solidFill>
                <a:schemeClr val="accent3">
                  <a:lumMod val="40000"/>
                  <a:lumOff val="60000"/>
                </a:schemeClr>
              </a:solidFill>
            </a:endParaRPr>
          </a:p>
          <a:p>
            <a:pPr>
              <a:buFont typeface="+mj-lt"/>
              <a:buAutoNum type="arabicPeriod"/>
            </a:pPr>
            <a:r>
              <a:rPr lang="en-US" sz="1600" b="1" dirty="0">
                <a:solidFill>
                  <a:schemeClr val="accent3">
                    <a:lumMod val="40000"/>
                    <a:lumOff val="60000"/>
                  </a:schemeClr>
                </a:solidFill>
              </a:rPr>
              <a:t>Handling Missing Values</a:t>
            </a:r>
            <a:r>
              <a:rPr lang="en-US" sz="1600" dirty="0">
                <a:solidFill>
                  <a:schemeClr val="accent3">
                    <a:lumMod val="40000"/>
                    <a:lumOff val="60000"/>
                  </a:schemeClr>
                </a:solidFill>
              </a:rPr>
              <a:t>: Missing and null values were replaced with 0 for consistency.</a:t>
            </a:r>
          </a:p>
          <a:p>
            <a:pPr>
              <a:buFont typeface="+mj-lt"/>
              <a:buAutoNum type="arabicPeriod"/>
            </a:pPr>
            <a:endParaRPr lang="en-US" sz="1600" dirty="0">
              <a:solidFill>
                <a:schemeClr val="accent3">
                  <a:lumMod val="40000"/>
                  <a:lumOff val="60000"/>
                </a:schemeClr>
              </a:solidFill>
            </a:endParaRPr>
          </a:p>
          <a:p>
            <a:pPr>
              <a:buFont typeface="+mj-lt"/>
              <a:buAutoNum type="arabicPeriod"/>
            </a:pPr>
            <a:r>
              <a:rPr lang="en-US" sz="1600" b="1" dirty="0">
                <a:solidFill>
                  <a:schemeClr val="accent3">
                    <a:lumMod val="40000"/>
                    <a:lumOff val="60000"/>
                  </a:schemeClr>
                </a:solidFill>
              </a:rPr>
              <a:t>Date Standardization</a:t>
            </a:r>
            <a:r>
              <a:rPr lang="en-US" sz="1600" dirty="0">
                <a:solidFill>
                  <a:schemeClr val="accent3">
                    <a:lumMod val="40000"/>
                    <a:lumOff val="60000"/>
                  </a:schemeClr>
                </a:solidFill>
              </a:rPr>
              <a:t>: Month and date fields were converted to a standardized format.</a:t>
            </a:r>
          </a:p>
          <a:p>
            <a:pPr>
              <a:buFont typeface="+mj-lt"/>
              <a:buAutoNum type="arabicPeriod"/>
            </a:pPr>
            <a:endParaRPr lang="en-US" sz="1600" dirty="0">
              <a:solidFill>
                <a:schemeClr val="accent3">
                  <a:lumMod val="40000"/>
                  <a:lumOff val="60000"/>
                </a:schemeClr>
              </a:solidFill>
            </a:endParaRPr>
          </a:p>
          <a:p>
            <a:pPr>
              <a:buFont typeface="+mj-lt"/>
              <a:buAutoNum type="arabicPeriod"/>
            </a:pPr>
            <a:r>
              <a:rPr lang="en-US" sz="1600" b="1" dirty="0">
                <a:solidFill>
                  <a:schemeClr val="accent3">
                    <a:lumMod val="40000"/>
                    <a:lumOff val="60000"/>
                  </a:schemeClr>
                </a:solidFill>
              </a:rPr>
              <a:t>Data Augmentation</a:t>
            </a:r>
            <a:r>
              <a:rPr lang="en-US" sz="1600" dirty="0">
                <a:solidFill>
                  <a:schemeClr val="accent3">
                    <a:lumMod val="40000"/>
                    <a:lumOff val="60000"/>
                  </a:schemeClr>
                </a:solidFill>
              </a:rPr>
              <a:t>: Due to insufficient real-time data, additional records were generated, expanding the dataset to over 1,000 entries.</a:t>
            </a:r>
          </a:p>
          <a:p>
            <a:pPr>
              <a:buFont typeface="+mj-lt"/>
              <a:buAutoNum type="arabicPeriod"/>
            </a:pPr>
            <a:endParaRPr lang="en-US" sz="1600" dirty="0">
              <a:solidFill>
                <a:schemeClr val="accent3">
                  <a:lumMod val="40000"/>
                  <a:lumOff val="60000"/>
                </a:schemeClr>
              </a:solidFill>
            </a:endParaRPr>
          </a:p>
          <a:p>
            <a:pPr>
              <a:buFont typeface="+mj-lt"/>
              <a:buAutoNum type="arabicPeriod"/>
            </a:pPr>
            <a:r>
              <a:rPr lang="en-US" sz="1600" b="1" dirty="0">
                <a:solidFill>
                  <a:schemeClr val="accent3">
                    <a:lumMod val="40000"/>
                    <a:lumOff val="60000"/>
                  </a:schemeClr>
                </a:solidFill>
              </a:rPr>
              <a:t>ID Column Removal</a:t>
            </a:r>
            <a:r>
              <a:rPr lang="en-US" sz="1600" dirty="0">
                <a:solidFill>
                  <a:schemeClr val="accent3">
                    <a:lumMod val="40000"/>
                    <a:lumOff val="60000"/>
                  </a:schemeClr>
                </a:solidFill>
              </a:rPr>
              <a:t>: The ID column was dropped as it was unnecessary for the budgeting process.</a:t>
            </a:r>
          </a:p>
          <a:p>
            <a:endParaRPr lang="en-IN" sz="1600" dirty="0"/>
          </a:p>
        </p:txBody>
      </p:sp>
      <p:pic>
        <p:nvPicPr>
          <p:cNvPr id="6" name="Picture 5">
            <a:extLst>
              <a:ext uri="{FF2B5EF4-FFF2-40B4-BE49-F238E27FC236}">
                <a16:creationId xmlns:a16="http://schemas.microsoft.com/office/drawing/2014/main" id="{D4836EBA-2AC3-57A2-6060-3E03A7122328}"/>
              </a:ext>
            </a:extLst>
          </p:cNvPr>
          <p:cNvPicPr>
            <a:picLocks noChangeAspect="1"/>
          </p:cNvPicPr>
          <p:nvPr/>
        </p:nvPicPr>
        <p:blipFill>
          <a:blip r:embed="rId3">
            <a:alphaModFix amt="15000"/>
          </a:blip>
          <a:stretch>
            <a:fillRect/>
          </a:stretch>
        </p:blipFill>
        <p:spPr>
          <a:xfrm>
            <a:off x="307828" y="350981"/>
            <a:ext cx="11562303" cy="6240341"/>
          </a:xfrm>
          <a:prstGeom prst="rect">
            <a:avLst/>
          </a:prstGeom>
        </p:spPr>
      </p:pic>
    </p:spTree>
    <p:extLst>
      <p:ext uri="{BB962C8B-B14F-4D97-AF65-F5344CB8AC3E}">
        <p14:creationId xmlns:p14="http://schemas.microsoft.com/office/powerpoint/2010/main" val="139719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378060" y="1012287"/>
            <a:ext cx="4960830" cy="5509163"/>
          </a:xfrm>
        </p:spPr>
        <p:txBody>
          <a:bodyPr/>
          <a:lstStyle/>
          <a:p>
            <a:br>
              <a:rPr lang="en-US" sz="1800" b="1" dirty="0">
                <a:solidFill>
                  <a:schemeClr val="accent3">
                    <a:lumMod val="40000"/>
                    <a:lumOff val="60000"/>
                  </a:schemeClr>
                </a:solidFill>
              </a:rPr>
            </a:br>
            <a:r>
              <a:rPr lang="en-US" sz="1800" dirty="0">
                <a:solidFill>
                  <a:schemeClr val="accent3">
                    <a:lumMod val="40000"/>
                    <a:lumOff val="60000"/>
                  </a:schemeClr>
                </a:solidFill>
                <a:latin typeface="+mn-lt"/>
              </a:rPr>
              <a:t>Several models were evaluated, including KNN, Linear Regression, SVM, RNN, and Hugging Face Transformers. Each model's performance was rigorously tested against accuracy and other relevant metrics. Following a detailed comparison, </a:t>
            </a:r>
            <a:r>
              <a:rPr lang="en-US" sz="1800" b="1" dirty="0">
                <a:solidFill>
                  <a:schemeClr val="accent3">
                    <a:lumMod val="40000"/>
                    <a:lumOff val="60000"/>
                  </a:schemeClr>
                </a:solidFill>
                <a:latin typeface="+mn-lt"/>
              </a:rPr>
              <a:t>Linear Regression</a:t>
            </a:r>
            <a:r>
              <a:rPr lang="en-US" sz="1800" dirty="0">
                <a:solidFill>
                  <a:schemeClr val="accent3">
                    <a:lumMod val="40000"/>
                    <a:lumOff val="60000"/>
                  </a:schemeClr>
                </a:solidFill>
                <a:latin typeface="+mn-lt"/>
              </a:rPr>
              <a:t> and </a:t>
            </a:r>
            <a:r>
              <a:rPr lang="en-US" sz="1800" b="1" dirty="0">
                <a:solidFill>
                  <a:schemeClr val="accent3">
                    <a:lumMod val="40000"/>
                    <a:lumOff val="60000"/>
                  </a:schemeClr>
                </a:solidFill>
                <a:latin typeface="+mn-lt"/>
              </a:rPr>
              <a:t>Hugging Face</a:t>
            </a:r>
            <a:r>
              <a:rPr lang="en-US" sz="1800" dirty="0">
                <a:solidFill>
                  <a:schemeClr val="accent3">
                    <a:lumMod val="40000"/>
                    <a:lumOff val="60000"/>
                  </a:schemeClr>
                </a:solidFill>
                <a:latin typeface="+mn-lt"/>
              </a:rPr>
              <a:t> were chosen for their superior accuracy and effectiveness in predicting expenses and generating financial insights. These models were ultimately implemented in the project to deliver precise and reliable budgeting forecasts</a:t>
            </a:r>
            <a:r>
              <a:rPr lang="en-US" sz="1800" dirty="0">
                <a:solidFill>
                  <a:schemeClr val="accent3">
                    <a:lumMod val="40000"/>
                    <a:lumOff val="60000"/>
                  </a:schemeClr>
                </a:solidFill>
              </a:rPr>
              <a:t>.</a:t>
            </a:r>
          </a:p>
        </p:txBody>
      </p:sp>
      <p:sp>
        <p:nvSpPr>
          <p:cNvPr id="5" name="Subtitle 4">
            <a:extLst>
              <a:ext uri="{FF2B5EF4-FFF2-40B4-BE49-F238E27FC236}">
                <a16:creationId xmlns:a16="http://schemas.microsoft.com/office/drawing/2014/main" id="{BE4E0F37-0AD5-833C-CBE5-EAE02EC46069}"/>
              </a:ext>
            </a:extLst>
          </p:cNvPr>
          <p:cNvSpPr>
            <a:spLocks noGrp="1"/>
          </p:cNvSpPr>
          <p:nvPr>
            <p:ph type="subTitle" idx="1"/>
          </p:nvPr>
        </p:nvSpPr>
        <p:spPr>
          <a:xfrm>
            <a:off x="187569" y="266677"/>
            <a:ext cx="6916615" cy="2387865"/>
          </a:xfrm>
        </p:spPr>
        <p:txBody>
          <a:bodyPr/>
          <a:lstStyle/>
          <a:p>
            <a:r>
              <a:rPr lang="en-US" sz="3200" b="1" dirty="0"/>
              <a:t>Model Selection Process</a:t>
            </a:r>
            <a:endParaRPr lang="en-US" dirty="0"/>
          </a:p>
        </p:txBody>
      </p:sp>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pic>
        <p:nvPicPr>
          <p:cNvPr id="6" name="Picture 5">
            <a:extLst>
              <a:ext uri="{FF2B5EF4-FFF2-40B4-BE49-F238E27FC236}">
                <a16:creationId xmlns:a16="http://schemas.microsoft.com/office/drawing/2014/main" id="{1866F1FD-E67B-67B7-E8BC-A5B34687596A}"/>
              </a:ext>
            </a:extLst>
          </p:cNvPr>
          <p:cNvPicPr>
            <a:picLocks noChangeAspect="1"/>
          </p:cNvPicPr>
          <p:nvPr/>
        </p:nvPicPr>
        <p:blipFill>
          <a:blip r:embed="rId4">
            <a:alphaModFix amt="50000"/>
          </a:blip>
          <a:stretch>
            <a:fillRect/>
          </a:stretch>
        </p:blipFill>
        <p:spPr>
          <a:xfrm>
            <a:off x="6497638" y="336550"/>
            <a:ext cx="5322887" cy="6219837"/>
          </a:xfrm>
          <a:prstGeom prst="rect">
            <a:avLst/>
          </a:prstGeom>
        </p:spPr>
      </p:pic>
    </p:spTree>
    <p:extLst>
      <p:ext uri="{BB962C8B-B14F-4D97-AF65-F5344CB8AC3E}">
        <p14:creationId xmlns:p14="http://schemas.microsoft.com/office/powerpoint/2010/main" val="5981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Model Training Process</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13" name="Rectangle 3">
            <a:extLst>
              <a:ext uri="{FF2B5EF4-FFF2-40B4-BE49-F238E27FC236}">
                <a16:creationId xmlns:a16="http://schemas.microsoft.com/office/drawing/2014/main" id="{BBE4C9E9-A8E1-500F-8C92-51D215CFC13F}"/>
              </a:ext>
            </a:extLst>
          </p:cNvPr>
          <p:cNvSpPr>
            <a:spLocks noChangeArrowheads="1"/>
          </p:cNvSpPr>
          <p:nvPr/>
        </p:nvSpPr>
        <p:spPr bwMode="auto">
          <a:xfrm>
            <a:off x="2269671" y="2412789"/>
            <a:ext cx="3216729"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3">
                    <a:lumMod val="40000"/>
                    <a:lumOff val="60000"/>
                  </a:schemeClr>
                </a:solidFill>
                <a:effectLst/>
                <a:latin typeface="Arial" panose="020B0604020202020204" pitchFamily="34" charset="0"/>
              </a:rPr>
              <a:t>Linear Regression Model</a:t>
            </a:r>
            <a:r>
              <a:rPr kumimoji="0" lang="en-US" altLang="en-US" sz="2000" b="0" i="0" u="none" strike="noStrike" cap="none" normalizeH="0" baseline="0" dirty="0">
                <a:ln>
                  <a:noFill/>
                </a:ln>
                <a:solidFill>
                  <a:schemeClr val="accent3">
                    <a:lumMod val="40000"/>
                    <a:lumOff val="60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accent3">
                  <a:lumMod val="40000"/>
                  <a:lumOff val="6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40000"/>
                    <a:lumOff val="60000"/>
                  </a:schemeClr>
                </a:solidFill>
                <a:effectLst/>
              </a:rPr>
              <a:t>Features Used</a:t>
            </a:r>
            <a:r>
              <a:rPr kumimoji="0" lang="en-US" altLang="en-US" b="0" i="0" u="none" strike="noStrike" cap="none" normalizeH="0" baseline="0" dirty="0">
                <a:ln>
                  <a:noFill/>
                </a:ln>
                <a:solidFill>
                  <a:schemeClr val="accent3">
                    <a:lumMod val="40000"/>
                    <a:lumOff val="60000"/>
                  </a:schemeClr>
                </a:solidFill>
                <a:effectLst/>
              </a:rPr>
              <a:t>: Month,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40000"/>
                    <a:lumOff val="60000"/>
                  </a:schemeClr>
                </a:solidFill>
                <a:effectLst/>
              </a:rPr>
              <a:t>Training Process</a:t>
            </a:r>
            <a:r>
              <a:rPr kumimoji="0" lang="en-US" altLang="en-US" b="0" i="0" u="none" strike="noStrike" cap="none" normalizeH="0" baseline="0" dirty="0">
                <a:ln>
                  <a:noFill/>
                </a:ln>
                <a:solidFill>
                  <a:schemeClr val="accent3">
                    <a:lumMod val="40000"/>
                    <a:lumOff val="60000"/>
                  </a:schemeClr>
                </a:solidFill>
                <a:effectLst/>
              </a:rPr>
              <a:t>: Data split into training and testing sets using an 80-20 ratio. The model was trained to predict expenses, and performance was evaluated with MAE, MSE, and R² metrics.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40000"/>
                    <a:lumOff val="60000"/>
                  </a:schemeClr>
                </a:solidFill>
                <a:effectLst/>
              </a:rPr>
              <a:t>Accuracy</a:t>
            </a:r>
            <a:r>
              <a:rPr kumimoji="0" lang="en-US" altLang="en-US" b="0" i="0" u="none" strike="noStrike" cap="none" normalizeH="0" baseline="0" dirty="0">
                <a:ln>
                  <a:noFill/>
                </a:ln>
                <a:solidFill>
                  <a:schemeClr val="accent3">
                    <a:lumMod val="40000"/>
                    <a:lumOff val="60000"/>
                  </a:schemeClr>
                </a:solidFill>
                <a:effectLst/>
              </a:rPr>
              <a:t>: Achieved an accuracy of X% (to be updated based on actual results).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44801788-284B-1A02-7F33-EE23351AB9C4}"/>
              </a:ext>
            </a:extLst>
          </p:cNvPr>
          <p:cNvSpPr txBox="1"/>
          <p:nvPr/>
        </p:nvSpPr>
        <p:spPr>
          <a:xfrm>
            <a:off x="5629276" y="2412789"/>
            <a:ext cx="3216729" cy="4078039"/>
          </a:xfrm>
          <a:prstGeom prst="rect">
            <a:avLst/>
          </a:prstGeom>
          <a:noFill/>
        </p:spPr>
        <p:txBody>
          <a:bodyPr wrap="square">
            <a:spAutoFit/>
          </a:bodyPr>
          <a:lstStyle/>
          <a:p>
            <a:r>
              <a:rPr lang="en-US" sz="2000" b="1" dirty="0">
                <a:solidFill>
                  <a:schemeClr val="accent3">
                    <a:lumMod val="40000"/>
                    <a:lumOff val="60000"/>
                  </a:schemeClr>
                </a:solidFill>
              </a:rPr>
              <a:t>Hugging Face Model</a:t>
            </a:r>
            <a:r>
              <a:rPr lang="en-US" sz="2000" dirty="0">
                <a:solidFill>
                  <a:schemeClr val="accent3">
                    <a:lumMod val="40000"/>
                    <a:lumOff val="60000"/>
                  </a:schemeClr>
                </a:solidFill>
              </a:rPr>
              <a:t>:</a:t>
            </a:r>
          </a:p>
          <a:p>
            <a:endParaRPr lang="en-US" dirty="0">
              <a:solidFill>
                <a:schemeClr val="accent3">
                  <a:lumMod val="40000"/>
                  <a:lumOff val="60000"/>
                </a:schemeClr>
              </a:solidFill>
            </a:endParaRPr>
          </a:p>
          <a:p>
            <a:pPr>
              <a:buFont typeface="Arial" panose="020B0604020202020204" pitchFamily="34" charset="0"/>
              <a:buChar char="•"/>
            </a:pPr>
            <a:r>
              <a:rPr lang="en-US" sz="1700" b="1" dirty="0">
                <a:solidFill>
                  <a:schemeClr val="accent3">
                    <a:lumMod val="40000"/>
                    <a:lumOff val="60000"/>
                  </a:schemeClr>
                </a:solidFill>
              </a:rPr>
              <a:t>Feature Used</a:t>
            </a:r>
            <a:r>
              <a:rPr lang="en-US" sz="1700" dirty="0">
                <a:solidFill>
                  <a:schemeClr val="accent3">
                    <a:lumMod val="40000"/>
                    <a:lumOff val="60000"/>
                  </a:schemeClr>
                </a:solidFill>
              </a:rPr>
              <a:t>: Product Type.</a:t>
            </a:r>
          </a:p>
          <a:p>
            <a:pPr>
              <a:buFont typeface="Arial" panose="020B0604020202020204" pitchFamily="34" charset="0"/>
              <a:buChar char="•"/>
            </a:pPr>
            <a:r>
              <a:rPr lang="en-US" sz="1700" b="1" dirty="0">
                <a:solidFill>
                  <a:schemeClr val="accent3">
                    <a:lumMod val="40000"/>
                    <a:lumOff val="60000"/>
                  </a:schemeClr>
                </a:solidFill>
              </a:rPr>
              <a:t>Training Process</a:t>
            </a:r>
            <a:r>
              <a:rPr lang="en-US" sz="1700" dirty="0">
                <a:solidFill>
                  <a:schemeClr val="accent3">
                    <a:lumMod val="40000"/>
                    <a:lumOff val="60000"/>
                  </a:schemeClr>
                </a:solidFill>
              </a:rPr>
              <a:t>: Hugging Face Transformer model (</a:t>
            </a:r>
            <a:r>
              <a:rPr lang="en-US" sz="1700" dirty="0" err="1">
                <a:solidFill>
                  <a:schemeClr val="accent3">
                    <a:lumMod val="40000"/>
                    <a:lumOff val="60000"/>
                  </a:schemeClr>
                </a:solidFill>
              </a:rPr>
              <a:t>DistilBERT</a:t>
            </a:r>
            <a:r>
              <a:rPr lang="en-US" sz="1700" dirty="0">
                <a:solidFill>
                  <a:schemeClr val="accent3">
                    <a:lumMod val="40000"/>
                    <a:lumOff val="60000"/>
                  </a:schemeClr>
                </a:solidFill>
              </a:rPr>
              <a:t>) was used for expense prediction based on product type. The model was fine-tuned using tokenized categorical data, and Mean Squared Error (MSE) was used for loss calculation.</a:t>
            </a:r>
          </a:p>
          <a:p>
            <a:pPr>
              <a:buFont typeface="Arial" panose="020B0604020202020204" pitchFamily="34" charset="0"/>
              <a:buChar char="•"/>
            </a:pPr>
            <a:r>
              <a:rPr lang="en-US" sz="1700" b="1" dirty="0">
                <a:solidFill>
                  <a:schemeClr val="accent3">
                    <a:lumMod val="40000"/>
                    <a:lumOff val="60000"/>
                  </a:schemeClr>
                </a:solidFill>
              </a:rPr>
              <a:t>Accuracy</a:t>
            </a:r>
            <a:r>
              <a:rPr lang="en-US" sz="1700" dirty="0">
                <a:solidFill>
                  <a:schemeClr val="accent3">
                    <a:lumMod val="40000"/>
                    <a:lumOff val="60000"/>
                  </a:schemeClr>
                </a:solidFill>
              </a:rPr>
              <a:t>: Achieved an accuracy of Y% (to be updated based on actual results).</a:t>
            </a:r>
          </a:p>
        </p:txBody>
      </p:sp>
      <p:sp>
        <p:nvSpPr>
          <p:cNvPr id="21" name="TextBox 20">
            <a:extLst>
              <a:ext uri="{FF2B5EF4-FFF2-40B4-BE49-F238E27FC236}">
                <a16:creationId xmlns:a16="http://schemas.microsoft.com/office/drawing/2014/main" id="{2BB9D336-371B-ED89-285C-D8F4D11D2F82}"/>
              </a:ext>
            </a:extLst>
          </p:cNvPr>
          <p:cNvSpPr txBox="1"/>
          <p:nvPr/>
        </p:nvSpPr>
        <p:spPr>
          <a:xfrm>
            <a:off x="8900111" y="2426119"/>
            <a:ext cx="2984060" cy="4370427"/>
          </a:xfrm>
          <a:prstGeom prst="rect">
            <a:avLst/>
          </a:prstGeom>
          <a:noFill/>
        </p:spPr>
        <p:txBody>
          <a:bodyPr wrap="square">
            <a:spAutoFit/>
          </a:bodyPr>
          <a:lstStyle/>
          <a:p>
            <a:r>
              <a:rPr lang="en-US" sz="2000" b="1" dirty="0">
                <a:solidFill>
                  <a:schemeClr val="accent3">
                    <a:lumMod val="40000"/>
                    <a:lumOff val="60000"/>
                  </a:schemeClr>
                </a:solidFill>
              </a:rPr>
              <a:t>LSTM Model</a:t>
            </a:r>
            <a:r>
              <a:rPr lang="en-US" sz="2000" dirty="0">
                <a:solidFill>
                  <a:schemeClr val="accent3">
                    <a:lumMod val="40000"/>
                    <a:lumOff val="60000"/>
                  </a:schemeClr>
                </a:solidFill>
              </a:rPr>
              <a:t>:</a:t>
            </a:r>
          </a:p>
          <a:p>
            <a:endParaRPr lang="en-US" sz="2000" dirty="0">
              <a:solidFill>
                <a:schemeClr val="accent3">
                  <a:lumMod val="40000"/>
                  <a:lumOff val="60000"/>
                </a:schemeClr>
              </a:solidFill>
            </a:endParaRPr>
          </a:p>
          <a:p>
            <a:r>
              <a:rPr lang="en-US" sz="1700" b="1" dirty="0">
                <a:solidFill>
                  <a:schemeClr val="accent3">
                    <a:lumMod val="40000"/>
                    <a:lumOff val="60000"/>
                  </a:schemeClr>
                </a:solidFill>
              </a:rPr>
              <a:t>Feature Used: </a:t>
            </a:r>
            <a:r>
              <a:rPr lang="en-US" sz="1700" dirty="0">
                <a:solidFill>
                  <a:schemeClr val="accent3">
                    <a:lumMod val="40000"/>
                    <a:lumOff val="60000"/>
                  </a:schemeClr>
                </a:solidFill>
              </a:rPr>
              <a:t>Previous three months' expenses were used to forecast future expenses.</a:t>
            </a:r>
          </a:p>
          <a:p>
            <a:pPr>
              <a:buFont typeface="Arial" panose="020B0604020202020204" pitchFamily="34" charset="0"/>
              <a:buChar char="•"/>
            </a:pPr>
            <a:r>
              <a:rPr lang="en-US" sz="1700" b="1" dirty="0">
                <a:solidFill>
                  <a:schemeClr val="accent3">
                    <a:lumMod val="40000"/>
                    <a:lumOff val="60000"/>
                  </a:schemeClr>
                </a:solidFill>
              </a:rPr>
              <a:t>Training Process</a:t>
            </a:r>
            <a:r>
              <a:rPr lang="en-US" sz="1700" dirty="0">
                <a:solidFill>
                  <a:schemeClr val="accent3">
                    <a:lumMod val="40000"/>
                    <a:lumOff val="60000"/>
                  </a:schemeClr>
                </a:solidFill>
              </a:rPr>
              <a:t>: An LSTM model with 64 units was built for time-series forecasting. The model was trained using 100 epochs and a batch size of 10.</a:t>
            </a:r>
          </a:p>
          <a:p>
            <a:pPr>
              <a:buFont typeface="Arial" panose="020B0604020202020204" pitchFamily="34" charset="0"/>
              <a:buChar char="•"/>
            </a:pPr>
            <a:r>
              <a:rPr lang="en-US" sz="1700" b="1" dirty="0">
                <a:solidFill>
                  <a:schemeClr val="accent3">
                    <a:lumMod val="40000"/>
                    <a:lumOff val="60000"/>
                  </a:schemeClr>
                </a:solidFill>
              </a:rPr>
              <a:t>Accuracy</a:t>
            </a:r>
            <a:r>
              <a:rPr lang="en-US" sz="1700" dirty="0">
                <a:solidFill>
                  <a:schemeClr val="accent3">
                    <a:lumMod val="40000"/>
                    <a:lumOff val="60000"/>
                  </a:schemeClr>
                </a:solidFill>
              </a:rPr>
              <a:t>: Achieved an accuracy of Z% (to be updated based on actual results).</a:t>
            </a:r>
          </a:p>
        </p:txBody>
      </p:sp>
      <p:pic>
        <p:nvPicPr>
          <p:cNvPr id="6" name="Picture 5">
            <a:extLst>
              <a:ext uri="{FF2B5EF4-FFF2-40B4-BE49-F238E27FC236}">
                <a16:creationId xmlns:a16="http://schemas.microsoft.com/office/drawing/2014/main" id="{DBD2585D-D996-B9B0-C86B-51A039BCC45C}"/>
              </a:ext>
            </a:extLst>
          </p:cNvPr>
          <p:cNvPicPr>
            <a:picLocks noChangeAspect="1"/>
          </p:cNvPicPr>
          <p:nvPr/>
        </p:nvPicPr>
        <p:blipFill>
          <a:blip r:embed="rId3">
            <a:alphaModFix amt="35000"/>
          </a:blip>
          <a:stretch>
            <a:fillRect/>
          </a:stretch>
        </p:blipFill>
        <p:spPr>
          <a:xfrm>
            <a:off x="-8769873" y="-1339595"/>
            <a:ext cx="20961873" cy="11278399"/>
          </a:xfrm>
          <a:prstGeom prst="rect">
            <a:avLst/>
          </a:prstGeom>
        </p:spPr>
      </p:pic>
    </p:spTree>
    <p:extLst>
      <p:ext uri="{BB962C8B-B14F-4D97-AF65-F5344CB8AC3E}">
        <p14:creationId xmlns:p14="http://schemas.microsoft.com/office/powerpoint/2010/main" val="107360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Features of NextGen budgeting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
        <p:nvSpPr>
          <p:cNvPr id="33" name="Rectangle 25">
            <a:extLst>
              <a:ext uri="{FF2B5EF4-FFF2-40B4-BE49-F238E27FC236}">
                <a16:creationId xmlns:a16="http://schemas.microsoft.com/office/drawing/2014/main" id="{8153511A-59FB-E7D1-4E6C-209527AE3E90}"/>
              </a:ext>
            </a:extLst>
          </p:cNvPr>
          <p:cNvSpPr>
            <a:spLocks noChangeArrowheads="1"/>
          </p:cNvSpPr>
          <p:nvPr/>
        </p:nvSpPr>
        <p:spPr bwMode="auto">
          <a:xfrm>
            <a:off x="3305669" y="2390173"/>
            <a:ext cx="8383059"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Clr>
                <a:srgbClr val="00FFFF"/>
              </a:buClr>
              <a:buFont typeface="+mj-lt"/>
              <a:buAutoNum type="arabicPeriod"/>
            </a:pPr>
            <a:r>
              <a:rPr kumimoji="0" lang="en-US" altLang="en-US" sz="1600" b="1" i="0" u="none" strike="noStrike" cap="none" normalizeH="0" baseline="0" dirty="0">
                <a:ln>
                  <a:noFill/>
                </a:ln>
                <a:solidFill>
                  <a:srgbClr val="FFFFFF"/>
                </a:solidFill>
                <a:effectLst/>
              </a:rPr>
              <a:t>Smart Budgeting</a:t>
            </a:r>
            <a:r>
              <a:rPr kumimoji="0" lang="en-US" altLang="en-US" sz="1600" b="0" i="0" u="none" strike="noStrike" cap="none" normalizeH="0" baseline="0" dirty="0">
                <a:ln>
                  <a:noFill/>
                </a:ln>
                <a:solidFill>
                  <a:srgbClr val="FFFFFF"/>
                </a:solidFill>
                <a:effectLst/>
              </a:rPr>
              <a:t>: AI analyzes spending habits to create personalized, optimized budgeting strategies.</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err="1">
                <a:ln>
                  <a:noFill/>
                </a:ln>
                <a:solidFill>
                  <a:srgbClr val="FFFFFF"/>
                </a:solidFill>
                <a:effectLst/>
              </a:rPr>
              <a:t>OneAPI</a:t>
            </a:r>
            <a:r>
              <a:rPr kumimoji="0" lang="en-US" altLang="en-US" sz="1600" b="1" i="0" u="none" strike="noStrike" cap="none" normalizeH="0" baseline="0" dirty="0">
                <a:ln>
                  <a:noFill/>
                </a:ln>
                <a:solidFill>
                  <a:srgbClr val="FFFFFF"/>
                </a:solidFill>
                <a:effectLst/>
              </a:rPr>
              <a:t> Interface</a:t>
            </a:r>
            <a:r>
              <a:rPr kumimoji="0" lang="en-US" altLang="en-US" sz="1600" b="0" i="0" u="none" strike="noStrike" cap="none" normalizeH="0" baseline="0" dirty="0">
                <a:ln>
                  <a:noFill/>
                </a:ln>
                <a:solidFill>
                  <a:srgbClr val="FFFFFF"/>
                </a:solidFill>
                <a:effectLst/>
              </a:rPr>
              <a:t>: Unified API enables seamless integration with financial services and third-party apps.</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Charity Services</a:t>
            </a:r>
            <a:r>
              <a:rPr kumimoji="0" lang="en-US" altLang="en-US" sz="1600" b="0" i="0" u="none" strike="noStrike" cap="none" normalizeH="0" baseline="0" dirty="0">
                <a:ln>
                  <a:noFill/>
                </a:ln>
                <a:solidFill>
                  <a:srgbClr val="FFFFFF"/>
                </a:solidFill>
                <a:effectLst/>
              </a:rPr>
              <a:t>: Users can allocate funds for donations, promoting engagement and social responsibility.</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Personalized Saving</a:t>
            </a:r>
            <a:r>
              <a:rPr kumimoji="0" lang="en-US" altLang="en-US" sz="1600" b="0" i="0" u="none" strike="noStrike" cap="none" normalizeH="0" baseline="0" dirty="0">
                <a:ln>
                  <a:noFill/>
                </a:ln>
                <a:solidFill>
                  <a:srgbClr val="FFFFFF"/>
                </a:solidFill>
                <a:effectLst/>
              </a:rPr>
              <a:t>: AI offers tailored savings advice based on individual spending patterns.</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Visualization Tools</a:t>
            </a:r>
            <a:r>
              <a:rPr kumimoji="0" lang="en-US" altLang="en-US" sz="1600" b="0" i="0" u="none" strike="noStrike" cap="none" normalizeH="0" baseline="0" dirty="0">
                <a:ln>
                  <a:noFill/>
                </a:ln>
                <a:solidFill>
                  <a:srgbClr val="FFFFFF"/>
                </a:solidFill>
                <a:effectLst/>
              </a:rPr>
              <a:t>: Smart graphs display planned vs. actual spending, aiding financial decision-making.</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Product Recommendations</a:t>
            </a:r>
            <a:r>
              <a:rPr kumimoji="0" lang="en-US" altLang="en-US" sz="1600" b="0" i="0" u="none" strike="noStrike" cap="none" normalizeH="0" baseline="0" dirty="0">
                <a:ln>
                  <a:noFill/>
                </a:ln>
                <a:solidFill>
                  <a:srgbClr val="FFFFFF"/>
                </a:solidFill>
                <a:effectLst/>
              </a:rPr>
              <a:t>: AI suggests personalized products, helping users save with better deals.</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Easy Registration</a:t>
            </a:r>
            <a:r>
              <a:rPr kumimoji="0" lang="en-US" altLang="en-US" sz="1600" b="0" i="0" u="none" strike="noStrike" cap="none" normalizeH="0" baseline="0" dirty="0">
                <a:ln>
                  <a:noFill/>
                </a:ln>
                <a:solidFill>
                  <a:srgbClr val="FFFFFF"/>
                </a:solidFill>
                <a:effectLst/>
              </a:rPr>
              <a:t>: Email and social login simplify sign-ups, boosting user engagement.</a:t>
            </a:r>
          </a:p>
          <a:p>
            <a:pPr marL="342900" marR="0" lvl="0" indent="-342900" defTabSz="914400" rtl="0" eaLnBrk="0" fontAlgn="base" latinLnBrk="0" hangingPunct="0">
              <a:lnSpc>
                <a:spcPct val="100000"/>
              </a:lnSpc>
              <a:spcBef>
                <a:spcPct val="0"/>
              </a:spcBef>
              <a:spcAft>
                <a:spcPct val="0"/>
              </a:spcAft>
              <a:buClr>
                <a:srgbClr val="00FFFF"/>
              </a:buClr>
              <a:buSzTx/>
              <a:buFont typeface="+mj-lt"/>
              <a:buAutoNum type="arabicPeriod"/>
              <a:tabLst/>
            </a:pPr>
            <a:r>
              <a:rPr kumimoji="0" lang="en-US" altLang="en-US" sz="1600" b="1" i="0" u="none" strike="noStrike" cap="none" normalizeH="0" baseline="0" dirty="0">
                <a:ln>
                  <a:noFill/>
                </a:ln>
                <a:solidFill>
                  <a:srgbClr val="FFFFFF"/>
                </a:solidFill>
                <a:effectLst/>
              </a:rPr>
              <a:t>Bank Integration</a:t>
            </a:r>
            <a:r>
              <a:rPr kumimoji="0" lang="en-US" altLang="en-US" sz="1600" b="0" i="0" u="none" strike="noStrike" cap="none" normalizeH="0" baseline="0" dirty="0">
                <a:ln>
                  <a:noFill/>
                </a:ln>
                <a:solidFill>
                  <a:srgbClr val="FFFFFF"/>
                </a:solidFill>
                <a:effectLst/>
              </a:rPr>
              <a:t>: Real-time financial tracking through direct integration with users’ bank accounts.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6">
            <a:extLst>
              <a:ext uri="{FF2B5EF4-FFF2-40B4-BE49-F238E27FC236}">
                <a16:creationId xmlns:a16="http://schemas.microsoft.com/office/drawing/2014/main" id="{BC553CC9-D939-A597-BB34-A9E361D3BAD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5" name="Rectangle 27">
            <a:extLst>
              <a:ext uri="{FF2B5EF4-FFF2-40B4-BE49-F238E27FC236}">
                <a16:creationId xmlns:a16="http://schemas.microsoft.com/office/drawing/2014/main" id="{938E8FB7-F949-8E7B-A5C7-DD8415EA547B}"/>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Each point is now </a:t>
            </a:r>
          </a:p>
        </p:txBody>
      </p:sp>
      <p:pic>
        <p:nvPicPr>
          <p:cNvPr id="5" name="Picture 4">
            <a:extLst>
              <a:ext uri="{FF2B5EF4-FFF2-40B4-BE49-F238E27FC236}">
                <a16:creationId xmlns:a16="http://schemas.microsoft.com/office/drawing/2014/main" id="{01D6FE7E-09AF-96CE-B3C2-355A1A859B7F}"/>
              </a:ext>
            </a:extLst>
          </p:cNvPr>
          <p:cNvPicPr>
            <a:picLocks noChangeAspect="1"/>
          </p:cNvPicPr>
          <p:nvPr/>
        </p:nvPicPr>
        <p:blipFill>
          <a:blip r:embed="rId3">
            <a:alphaModFix amt="50000"/>
          </a:blip>
          <a:srcRect l="47528" r="21768"/>
          <a:stretch/>
        </p:blipFill>
        <p:spPr>
          <a:xfrm>
            <a:off x="-1" y="-15875"/>
            <a:ext cx="2383971" cy="6858000"/>
          </a:xfrm>
          <a:prstGeom prst="rect">
            <a:avLst/>
          </a:prstGeom>
        </p:spPr>
      </p:pic>
    </p:spTree>
    <p:extLst>
      <p:ext uri="{BB962C8B-B14F-4D97-AF65-F5344CB8AC3E}">
        <p14:creationId xmlns:p14="http://schemas.microsoft.com/office/powerpoint/2010/main" val="196263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903675-9DEF-C874-AAB2-95ED2BB40502}"/>
              </a:ext>
            </a:extLst>
          </p:cNvPr>
          <p:cNvPicPr>
            <a:picLocks noChangeAspect="1"/>
          </p:cNvPicPr>
          <p:nvPr/>
        </p:nvPicPr>
        <p:blipFill>
          <a:blip r:embed="rId3">
            <a:alphaModFix amt="20000"/>
          </a:blip>
          <a:stretch>
            <a:fillRect/>
          </a:stretch>
        </p:blipFill>
        <p:spPr>
          <a:xfrm>
            <a:off x="0" y="2"/>
            <a:ext cx="8059413" cy="6908210"/>
          </a:xfrm>
          <a:prstGeom prst="rect">
            <a:avLst/>
          </a:prstGeom>
        </p:spPr>
      </p:pic>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68900" y="-2210336"/>
            <a:ext cx="6327105" cy="3373973"/>
          </a:xfrm>
        </p:spPr>
        <p:txBody>
          <a:bodyPr anchor="b"/>
          <a:lstStyle/>
          <a:p>
            <a:r>
              <a:rPr lang="en-US" dirty="0" err="1"/>
              <a:t>WeB</a:t>
            </a:r>
            <a:r>
              <a:rPr lang="en-US" dirty="0"/>
              <a:t>-</a:t>
            </a:r>
            <a:r>
              <a:rPr lang="en-IN" dirty="0"/>
              <a:t>Deployment </a:t>
            </a:r>
            <a:endParaRPr lang="en-US" dirty="0"/>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602624" y="1540668"/>
            <a:ext cx="10150043" cy="5063331"/>
          </a:xfrm>
        </p:spPr>
        <p:txBody>
          <a:bodyPr/>
          <a:lstStyle/>
          <a:p>
            <a:pPr algn="l"/>
            <a:endParaRPr lang="en-US" sz="1600" dirty="0">
              <a:latin typeface="+mn-lt"/>
            </a:endParaRPr>
          </a:p>
          <a:p>
            <a:pPr algn="l"/>
            <a:r>
              <a:rPr lang="en-US" sz="1600" b="1" dirty="0">
                <a:latin typeface="+mn-lt"/>
              </a:rPr>
              <a:t>Budget vs Expense</a:t>
            </a:r>
            <a:r>
              <a:rPr lang="en-US" sz="1600" dirty="0">
                <a:latin typeface="+mn-lt"/>
              </a:rPr>
              <a:t> Users input their budget to receive a detailed breakdown of categories and amounts for efficient spending management.</a:t>
            </a:r>
          </a:p>
          <a:p>
            <a:pPr algn="l"/>
            <a:r>
              <a:rPr lang="en-US" sz="1600" b="1" dirty="0">
                <a:latin typeface="+mn-lt"/>
              </a:rPr>
              <a:t>Goals:</a:t>
            </a:r>
            <a:r>
              <a:rPr lang="en-US" sz="1600" dirty="0">
                <a:latin typeface="+mn-lt"/>
              </a:rPr>
              <a:t> Users select financial goals and input a budget, with the system calculating the estimated time to achieve them.</a:t>
            </a:r>
          </a:p>
          <a:p>
            <a:pPr algn="l"/>
            <a:r>
              <a:rPr lang="en-US" sz="1600" b="1" dirty="0">
                <a:latin typeface="+mn-lt"/>
              </a:rPr>
              <a:t>Savings</a:t>
            </a:r>
            <a:r>
              <a:rPr lang="en-US" sz="1600" dirty="0">
                <a:latin typeface="+mn-lt"/>
              </a:rPr>
              <a:t> The platform compares income against predicted expenses to display potential savings, offering a transparent view of finances.</a:t>
            </a:r>
          </a:p>
          <a:p>
            <a:pPr algn="l"/>
            <a:r>
              <a:rPr lang="en-US" sz="1600" b="1" dirty="0">
                <a:latin typeface="+mn-lt"/>
              </a:rPr>
              <a:t>Chatbot:</a:t>
            </a:r>
            <a:r>
              <a:rPr lang="en-US" sz="1600" dirty="0">
                <a:latin typeface="+mn-lt"/>
              </a:rPr>
              <a:t> An engaging chatbot tracks expenses and provides personalized financial tips to motivate users towards their savings goals.</a:t>
            </a:r>
          </a:p>
          <a:p>
            <a:pPr algn="l"/>
            <a:r>
              <a:rPr lang="en-US" sz="1600" b="1" dirty="0">
                <a:latin typeface="+mn-lt"/>
              </a:rPr>
              <a:t>Charity:</a:t>
            </a:r>
            <a:r>
              <a:rPr lang="en-US" sz="1600" dirty="0">
                <a:latin typeface="+mn-lt"/>
              </a:rPr>
              <a:t> Users can designate a portion of their budget for charitable contributions, integrating social responsibility into financial planning.</a:t>
            </a:r>
          </a:p>
          <a:p>
            <a:pPr algn="l"/>
            <a:r>
              <a:rPr lang="en-US" sz="1600" b="1" dirty="0">
                <a:latin typeface="+mn-lt"/>
              </a:rPr>
              <a:t>Suggestions:</a:t>
            </a:r>
            <a:r>
              <a:rPr lang="en-US" sz="1600" dirty="0">
                <a:latin typeface="+mn-lt"/>
              </a:rPr>
              <a:t> Personalized financial insights and investment recommendations are provided, aligning with users’ knowledge and interests to empower informed decision-making.</a:t>
            </a:r>
          </a:p>
        </p:txBody>
      </p:sp>
    </p:spTree>
    <p:extLst>
      <p:ext uri="{BB962C8B-B14F-4D97-AF65-F5344CB8AC3E}">
        <p14:creationId xmlns:p14="http://schemas.microsoft.com/office/powerpoint/2010/main" val="1330733909"/>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511</TotalTime>
  <Words>826</Words>
  <Application>Microsoft Office PowerPoint</Application>
  <PresentationFormat>Widescreen</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Nova</vt:lpstr>
      <vt:lpstr>Biome</vt:lpstr>
      <vt:lpstr>Calibri</vt:lpstr>
      <vt:lpstr>Custom</vt:lpstr>
      <vt:lpstr>NextGEn Budgeting </vt:lpstr>
      <vt:lpstr>NextGEn Budgeting </vt:lpstr>
      <vt:lpstr>NextGEn Budgeting </vt:lpstr>
      <vt:lpstr>Project Overview</vt:lpstr>
      <vt:lpstr>PowerPoint Presentation</vt:lpstr>
      <vt:lpstr> Several models were evaluated, including KNN, Linear Regression, SVM, RNN, and Hugging Face Transformers. Each model's performance was rigorously tested against accuracy and other relevant metrics. Following a detailed comparison, Linear Regression and Hugging Face were chosen for their superior accuracy and effectiveness in predicting expenses and generating financial insights. These models were ultimately implemented in the project to deliver precise and reliable budgeting forecasts.</vt:lpstr>
      <vt:lpstr>Model Training Process</vt:lpstr>
      <vt:lpstr>Features of NextGen budgeting</vt:lpstr>
      <vt:lpstr>WeB-Deployment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Dharshanaa Ganesh</dc:creator>
  <cp:lastModifiedBy>Dharshanaa Ganesh</cp:lastModifiedBy>
  <cp:revision>8</cp:revision>
  <dcterms:created xsi:type="dcterms:W3CDTF">2024-10-04T05:40:58Z</dcterms:created>
  <dcterms:modified xsi:type="dcterms:W3CDTF">2024-10-05T04:58:55Z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